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7" r:id="rId3"/>
    <p:sldId id="256" r:id="rId4"/>
    <p:sldId id="258" r:id="rId5"/>
    <p:sldId id="259" r:id="rId6"/>
  </p:sldIdLst>
  <p:sldSz cx="6858000" cy="9903460" type="A4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9" userDrawn="1">
          <p15:clr>
            <a:srgbClr val="A4A3A4"/>
          </p15:clr>
        </p15:guide>
        <p15:guide id="2" pos="21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1BAEE"/>
    <a:srgbClr val="0084BB"/>
    <a:srgbClr val="FDFDFD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3119"/>
        <p:guide pos="2147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gs" Target="tags/tag54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39.xml"/><Relationship Id="rId5" Type="http://schemas.openxmlformats.org/officeDocument/2006/relationships/tags" Target="../tags/tag38.xml"/><Relationship Id="rId4" Type="http://schemas.openxmlformats.org/officeDocument/2006/relationships/tags" Target="../tags/tag37.xml"/><Relationship Id="rId3" Type="http://schemas.openxmlformats.org/officeDocument/2006/relationships/tags" Target="../tags/tag36.xml"/><Relationship Id="rId2" Type="http://schemas.openxmlformats.org/officeDocument/2006/relationships/tags" Target="../tags/tag35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4" Type="http://schemas.openxmlformats.org/officeDocument/2006/relationships/tags" Target="../tags/tag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ags" Target="../tags/tag3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ags" Target="../tags/tag4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0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16.xml"/><Relationship Id="rId4" Type="http://schemas.openxmlformats.org/officeDocument/2006/relationships/tags" Target="../tags/tag15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30.xml"/><Relationship Id="rId5" Type="http://schemas.openxmlformats.org/officeDocument/2006/relationships/tags" Target="../tags/tag29.xml"/><Relationship Id="rId4" Type="http://schemas.openxmlformats.org/officeDocument/2006/relationships/tags" Target="../tags/tag28.xml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单logo"/>
          <p:cNvPicPr>
            <a:picLocks noChangeAspect="1"/>
          </p:cNvPicPr>
          <p:nvPr userDrawn="1"/>
        </p:nvPicPr>
        <p:blipFill>
          <a:blip r:embed="rId2">
            <a:alphaModFix amt="5000"/>
          </a:blip>
          <a:stretch>
            <a:fillRect/>
          </a:stretch>
        </p:blipFill>
        <p:spPr>
          <a:xfrm rot="18240000">
            <a:off x="-816610" y="626110"/>
            <a:ext cx="5877560" cy="5877560"/>
          </a:xfrm>
          <a:prstGeom prst="rect">
            <a:avLst/>
          </a:prstGeom>
        </p:spPr>
      </p:pic>
      <p:sp>
        <p:nvSpPr>
          <p:cNvPr id="12" name="同侧圆角矩形 11"/>
          <p:cNvSpPr/>
          <p:nvPr userDrawn="1"/>
        </p:nvSpPr>
        <p:spPr>
          <a:xfrm rot="16200000">
            <a:off x="4829220" y="-110445"/>
            <a:ext cx="720000" cy="3338830"/>
          </a:xfrm>
          <a:prstGeom prst="round2SameRect">
            <a:avLst>
              <a:gd name="adj1" fmla="val 47004"/>
              <a:gd name="adj2" fmla="val 0"/>
            </a:avLst>
          </a:prstGeom>
          <a:solidFill>
            <a:srgbClr val="11BAEE"/>
          </a:solidFill>
          <a:ln>
            <a:noFill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>
              <a:ln>
                <a:noFill/>
              </a:ln>
              <a:solidFill>
                <a:srgbClr val="11BAEE"/>
              </a:solidFill>
            </a:endParaRPr>
          </a:p>
        </p:txBody>
      </p:sp>
      <p:sp>
        <p:nvSpPr>
          <p:cNvPr id="14" name="页脚占位符 1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2314615" y="9446038"/>
            <a:ext cx="2227500" cy="45751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zh-CN"/>
              <a:t>1</a:t>
            </a:r>
            <a:endParaRPr lang="en-US" altLang="zh-CN"/>
          </a:p>
        </p:txBody>
      </p:sp>
    </p:spTree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342225" y="1117781"/>
            <a:ext cx="6172200" cy="79180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74325" y="3587297"/>
            <a:ext cx="5512050" cy="1471312"/>
          </a:xfrm>
          <a:prstGeom prst="rect">
            <a:avLst/>
          </a:prstGeo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45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674325" y="5141793"/>
            <a:ext cx="5512050" cy="681067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18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logo英文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44170" y="307975"/>
            <a:ext cx="975360" cy="337820"/>
          </a:xfrm>
          <a:prstGeom prst="rect">
            <a:avLst/>
          </a:prstGeom>
        </p:spPr>
      </p:pic>
      <p:sp>
        <p:nvSpPr>
          <p:cNvPr id="5" name="同侧圆角矩形 4"/>
          <p:cNvSpPr/>
          <p:nvPr userDrawn="1"/>
        </p:nvSpPr>
        <p:spPr>
          <a:xfrm rot="16200000">
            <a:off x="4047490" y="-1644650"/>
            <a:ext cx="143510" cy="547814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1BAEE"/>
          </a:solidFill>
          <a:ln>
            <a:noFill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>
              <a:ln>
                <a:noFill/>
              </a:ln>
              <a:solidFill>
                <a:srgbClr val="11BAEE"/>
              </a:solidFill>
            </a:endParaRPr>
          </a:p>
        </p:txBody>
      </p:sp>
      <p:pic>
        <p:nvPicPr>
          <p:cNvPr id="9" name="图片 8" descr="图层 1"/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 rot="3000000">
            <a:off x="-1595120" y="7105015"/>
            <a:ext cx="2684145" cy="2971165"/>
          </a:xfrm>
          <a:prstGeom prst="rect">
            <a:avLst/>
          </a:prstGeom>
        </p:spPr>
      </p:pic>
      <p:sp>
        <p:nvSpPr>
          <p:cNvPr id="11" name="页脚占位符 10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>
          <a:xfrm>
            <a:off x="2314615" y="9446038"/>
            <a:ext cx="2227500" cy="45751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zh-CN"/>
              <a:t>1</a:t>
            </a:r>
            <a:endParaRPr lang="en-US" altLang="zh-CN"/>
          </a:p>
        </p:txBody>
      </p:sp>
    </p:spTree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>
          <a:xfrm>
            <a:off x="2314615" y="9446038"/>
            <a:ext cx="2227500" cy="45751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US" altLang="zh-CN"/>
              <a:t>1</a:t>
            </a:r>
            <a:endParaRPr lang="en-US" altLang="zh-CN"/>
          </a:p>
        </p:txBody>
      </p:sp>
      <p:sp>
        <p:nvSpPr>
          <p:cNvPr id="10" name="同侧圆角矩形 9"/>
          <p:cNvSpPr/>
          <p:nvPr userDrawn="1"/>
        </p:nvSpPr>
        <p:spPr>
          <a:xfrm rot="16200000">
            <a:off x="4047490" y="-1644650"/>
            <a:ext cx="143510" cy="547814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1BAEE"/>
          </a:solidFill>
          <a:ln>
            <a:noFill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>
              <a:ln>
                <a:noFill/>
              </a:ln>
              <a:solidFill>
                <a:srgbClr val="11BAEE"/>
              </a:solidFill>
            </a:endParaRPr>
          </a:p>
        </p:txBody>
      </p:sp>
      <p:pic>
        <p:nvPicPr>
          <p:cNvPr id="12" name="图片 11" descr="图层 1"/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 rot="3000000">
            <a:off x="-1595120" y="7105015"/>
            <a:ext cx="2684145" cy="2971165"/>
          </a:xfrm>
          <a:prstGeom prst="rect">
            <a:avLst/>
          </a:prstGeom>
        </p:spPr>
      </p:pic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10" name="同侧圆角矩形 9"/>
          <p:cNvSpPr/>
          <p:nvPr userDrawn="1"/>
        </p:nvSpPr>
        <p:spPr>
          <a:xfrm rot="16200000">
            <a:off x="4047490" y="-1644650"/>
            <a:ext cx="143510" cy="5478145"/>
          </a:xfrm>
          <a:prstGeom prst="round2SameRect">
            <a:avLst>
              <a:gd name="adj1" fmla="val 50000"/>
              <a:gd name="adj2" fmla="val 0"/>
            </a:avLst>
          </a:prstGeom>
          <a:solidFill>
            <a:srgbClr val="11BAEE"/>
          </a:solidFill>
          <a:ln>
            <a:noFill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>
              <a:ln>
                <a:noFill/>
              </a:ln>
              <a:solidFill>
                <a:srgbClr val="11BAEE"/>
              </a:solidFill>
            </a:endParaRPr>
          </a:p>
        </p:txBody>
      </p:sp>
      <p:pic>
        <p:nvPicPr>
          <p:cNvPr id="8" name="图片 7" descr="图层 1"/>
          <p:cNvPicPr>
            <a:picLocks noChangeAspect="1"/>
          </p:cNvPicPr>
          <p:nvPr userDrawn="1"/>
        </p:nvPicPr>
        <p:blipFill>
          <a:blip r:embed="rId3">
            <a:alphaModFix amt="40000"/>
          </a:blip>
          <a:stretch>
            <a:fillRect/>
          </a:stretch>
        </p:blipFill>
        <p:spPr>
          <a:xfrm rot="2640000">
            <a:off x="5152390" y="7105015"/>
            <a:ext cx="2684145" cy="2971165"/>
          </a:xfrm>
          <a:prstGeom prst="rect">
            <a:avLst/>
          </a:prstGeom>
        </p:spPr>
      </p:pic>
    </p:spTree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628"/>
            <a:ext cx="6170175" cy="10190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42225" y="2063996"/>
            <a:ext cx="3005100" cy="551092"/>
          </a:xfrm>
          <a:prstGeom prst="rect">
            <a:avLst/>
          </a:prstGeo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342225" y="2677475"/>
            <a:ext cx="3005100" cy="6347956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3507609" y="2053206"/>
            <a:ext cx="3005100" cy="551092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5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3507609" y="2677475"/>
            <a:ext cx="3005100" cy="6347956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10" name="图片 9" descr="图层 1"/>
          <p:cNvPicPr>
            <a:picLocks noChangeAspect="1"/>
          </p:cNvPicPr>
          <p:nvPr userDrawn="1"/>
        </p:nvPicPr>
        <p:blipFill>
          <a:blip r:embed="rId10">
            <a:alphaModFix amt="40000"/>
          </a:blip>
          <a:stretch>
            <a:fillRect/>
          </a:stretch>
        </p:blipFill>
        <p:spPr>
          <a:xfrm rot="12540000">
            <a:off x="5696585" y="7447915"/>
            <a:ext cx="2684145" cy="2971165"/>
          </a:xfrm>
          <a:prstGeom prst="rect">
            <a:avLst/>
          </a:prstGeom>
        </p:spPr>
      </p:pic>
    </p:spTree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342225" y="878628"/>
            <a:ext cx="6170175" cy="1019000"/>
          </a:xfrm>
          <a:prstGeom prst="rect">
            <a:avLst/>
          </a:prstGeo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342225" y="2245960"/>
            <a:ext cx="2943606" cy="6654696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3572100" y="2245960"/>
            <a:ext cx="2940300" cy="6654696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r>
              <a:rPr lang="zh-CN" altLang="en-US" dirty="0"/>
              <a:t>1</a:t>
            </a:r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342225" y="878628"/>
            <a:ext cx="6170175" cy="1019000"/>
          </a:xfrm>
          <a:prstGeom prst="rect">
            <a:avLst/>
          </a:prstGeom>
        </p:spPr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5757075" y="1320541"/>
            <a:ext cx="587250" cy="7262977"/>
          </a:xfrm>
          <a:prstGeom prst="rect">
            <a:avLst/>
          </a:prstGeo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1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514350" y="1320541"/>
            <a:ext cx="5157675" cy="7262977"/>
          </a:xfrm>
          <a:prstGeom prst="rect">
            <a:avLst/>
          </a:prstGeom>
        </p:spPr>
        <p:txBody>
          <a:bodyPr vert="eaVert" lIns="46800" tIns="46800" rIns="46800" bIns="46800"/>
          <a:lstStyle>
            <a:lvl1pPr marL="171450" indent="-171450">
              <a:spcAft>
                <a:spcPts val="1000"/>
              </a:spcAft>
              <a:defRPr spc="300"/>
            </a:lvl1pPr>
            <a:lvl2pPr marL="514350" indent="-171450">
              <a:defRPr spc="300"/>
            </a:lvl2pPr>
            <a:lvl3pPr marL="857250" indent="-171450">
              <a:defRPr spc="300"/>
            </a:lvl3pPr>
            <a:lvl4pPr marL="1200150" indent="-171450">
              <a:defRPr spc="300"/>
            </a:lvl4pPr>
            <a:lvl5pPr marL="1543050" indent="-1714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3442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2314615" y="9446038"/>
            <a:ext cx="2227500" cy="457510"/>
          </a:xfrm>
        </p:spPr>
        <p:txBody>
          <a:bodyPr/>
          <a:lstStyle/>
          <a:p>
            <a:r>
              <a:rPr lang="zh-CN" altLang="en-US"/>
              <a:t>1</a:t>
            </a: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4993650" y="9119013"/>
            <a:ext cx="1518750" cy="457510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41.xml"/><Relationship Id="rId13" Type="http://schemas.openxmlformats.org/officeDocument/2006/relationships/image" Target="../media/image2.png"/><Relationship Id="rId12" Type="http://schemas.openxmlformats.org/officeDocument/2006/relationships/tags" Target="../tags/tag40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2"/>
            </p:custDataLst>
          </p:nvPr>
        </p:nvSpPr>
        <p:spPr>
          <a:xfrm>
            <a:off x="2314615" y="9446038"/>
            <a:ext cx="2227500" cy="4575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75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zh-CN" altLang="en-US" dirty="0"/>
              <a:t>1</a:t>
            </a:r>
            <a:endParaRPr lang="zh-CN" altLang="en-US" dirty="0"/>
          </a:p>
        </p:txBody>
      </p:sp>
      <p:pic>
        <p:nvPicPr>
          <p:cNvPr id="8" name="图片 7" descr="logo英文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344170" y="307975"/>
            <a:ext cx="975360" cy="337820"/>
          </a:xfrm>
          <a:prstGeom prst="rect">
            <a:avLst/>
          </a:prstGeom>
        </p:spPr>
      </p:pic>
    </p:spTree>
    <p:custDataLst>
      <p:tags r:id="rId14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3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207135" algn="l"/>
          <a:tab pos="1207135" algn="l"/>
          <a:tab pos="1207135" algn="l"/>
          <a:tab pos="1207135" algn="l"/>
        </a:tabLst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2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0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42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3.xml"/><Relationship Id="rId3" Type="http://schemas.openxmlformats.org/officeDocument/2006/relationships/tags" Target="../tags/tag46.xml"/><Relationship Id="rId2" Type="http://schemas.openxmlformats.org/officeDocument/2006/relationships/image" Target="../media/image5.png"/><Relationship Id="rId1" Type="http://schemas.openxmlformats.org/officeDocument/2006/relationships/tags" Target="../tags/tag45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49.xml"/><Relationship Id="rId8" Type="http://schemas.openxmlformats.org/officeDocument/2006/relationships/tags" Target="../tags/tag48.xml"/><Relationship Id="rId7" Type="http://schemas.openxmlformats.org/officeDocument/2006/relationships/tags" Target="../tags/tag47.xml"/><Relationship Id="rId6" Type="http://schemas.openxmlformats.org/officeDocument/2006/relationships/image" Target="../media/image2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9" Type="http://schemas.openxmlformats.org/officeDocument/2006/relationships/vmlDrawing" Target="../drawings/vmlDrawing1.vml"/><Relationship Id="rId18" Type="http://schemas.openxmlformats.org/officeDocument/2006/relationships/slideLayout" Target="../slideLayouts/slideLayout4.xml"/><Relationship Id="rId17" Type="http://schemas.openxmlformats.org/officeDocument/2006/relationships/tags" Target="../tags/tag53.xml"/><Relationship Id="rId16" Type="http://schemas.openxmlformats.org/officeDocument/2006/relationships/image" Target="../media/image11.emf"/><Relationship Id="rId15" Type="http://schemas.openxmlformats.org/officeDocument/2006/relationships/oleObject" Target="../embeddings/oleObject2.bin"/><Relationship Id="rId14" Type="http://schemas.openxmlformats.org/officeDocument/2006/relationships/tags" Target="../tags/tag52.xml"/><Relationship Id="rId13" Type="http://schemas.openxmlformats.org/officeDocument/2006/relationships/image" Target="../media/image10.emf"/><Relationship Id="rId12" Type="http://schemas.openxmlformats.org/officeDocument/2006/relationships/oleObject" Target="../embeddings/oleObject1.bin"/><Relationship Id="rId11" Type="http://schemas.openxmlformats.org/officeDocument/2006/relationships/tags" Target="../tags/tag51.xml"/><Relationship Id="rId10" Type="http://schemas.openxmlformats.org/officeDocument/2006/relationships/tags" Target="../tags/tag50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altLang="zh-CN" sz="10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1</a:t>
            </a:r>
            <a:endParaRPr lang="en-US" altLang="zh-CN" sz="10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23240" y="4664710"/>
            <a:ext cx="5855970" cy="1599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400">
                <a:latin typeface="阿里巴巴普惠体 3.0 55 Regular" panose="00020600040101010101" charset="-122"/>
                <a:ea typeface="阿里巴巴普惠体 3.0 55 Regular" panose="00020600040101010101" charset="-122"/>
                <a:sym typeface="+mn-ea"/>
              </a:rPr>
              <a:t>The CK-H2C Industrial RFID Smart Shelf is a cutting-edge storage solution designed for modern warehouses and equipment rooms. Utilizing 840-960MHz UHF RFID technology with 99.95% read accuracy, it enables real-time tracking of tools, safety gear, and inventory items. The rugged 1.2mm carbon steel construction and Windows/Android compatible system ensure reliable 24/7 operation in demanding industrial environments.</a:t>
            </a:r>
            <a:endParaRPr lang="en-US" altLang="zh-CN" sz="1400">
              <a:latin typeface="阿里巴巴普惠体 3.0 55 Regular" panose="00020600040101010101" charset="-122"/>
              <a:ea typeface="阿里巴巴普惠体 3.0 55 Regular" panose="00020600040101010101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23240" y="6365240"/>
            <a:ext cx="5777865" cy="17894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sz="12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Automatic inventory: it can set up a regular inventory or active inventory, </a:t>
            </a: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and realize daily inspection and monthly inspection within 10 seconds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High accuracy: special design, avoid RFID signal interference, single recognition rate is higher than 99.95%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Data collection and scientific analysis: real-time inventory records of goods, light up the location according to the item type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Convenient storage and placement: the use of weighing tray management of medical materials, other things convenient storage box classification placement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  <a:p>
            <a:pPr marL="285750" indent="-285750">
              <a:buFont typeface="Wingdings" panose="05000000000000000000" charset="0"/>
              <a:buChar char="l"/>
            </a:pPr>
            <a:r>
              <a:rPr sz="1400"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Support he side of the shelf can be equipped with a wall-mounted machine, as the main operation screen of the shelf, for information interaction</a:t>
            </a:r>
            <a:endParaRPr sz="1400"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204085" y="1410335"/>
            <a:ext cx="12249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阿里巴巴普惠体 3.0 105 Heavy" panose="00020600040101010101" charset="-122"/>
                <a:ea typeface="阿里巴巴普惠体 3.0 105 Heavy" panose="00020600040101010101" charset="-122"/>
              </a:rPr>
              <a:t>CK-H2C</a:t>
            </a:r>
            <a:endParaRPr lang="en-US" altLang="zh-CN" b="1">
              <a:latin typeface="阿里巴巴普惠体 3.0 105 Heavy" panose="00020600040101010101" charset="-122"/>
              <a:ea typeface="阿里巴巴普惠体 3.0 105 Heavy" panose="0002060004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48100" y="1303655"/>
            <a:ext cx="2881630" cy="636270"/>
          </a:xfrm>
          <a:prstGeom prst="rect">
            <a:avLst/>
          </a:prstGeom>
        </p:spPr>
        <p:txBody>
          <a:bodyPr wrap="square">
            <a:noAutofit/>
          </a:bodyPr>
          <a:p>
            <a:pPr marL="0" indent="0"/>
            <a:r>
              <a:rPr lang="en-US" altLang="zh-CN" sz="1600" b="1" i="0">
                <a:solidFill>
                  <a:srgbClr val="333333"/>
                </a:solidFill>
                <a:latin typeface="阿里巴巴普惠体 3.0 55 Regular" panose="00020600040101010101" charset="-122"/>
                <a:ea typeface="阿里巴巴普惠体 3.0 55 Regular" panose="00020600040101010101" charset="-122"/>
              </a:rPr>
              <a:t>INDUSTRIAL RFID SMART SHELF​</a:t>
            </a:r>
            <a:endParaRPr lang="en-US" altLang="zh-CN" sz="1600" b="1" i="0">
              <a:solidFill>
                <a:srgbClr val="333333"/>
              </a:solidFill>
              <a:latin typeface="阿里巴巴普惠体 3.0 55 Regular" panose="00020600040101010101" charset="-122"/>
              <a:ea typeface="阿里巴巴普惠体 3.0 55 Regular" panose="00020600040101010101" charset="-122"/>
            </a:endParaRPr>
          </a:p>
        </p:txBody>
      </p:sp>
      <p:pic>
        <p:nvPicPr>
          <p:cNvPr id="9" name="图片 8" descr="2.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59155" y="1855470"/>
            <a:ext cx="2152650" cy="26320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altLang="zh-CN" sz="1000"/>
              <a:t>2</a:t>
            </a:r>
            <a:endParaRPr lang="en-US" altLang="zh-CN" sz="1000"/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538480" y="1617345"/>
          <a:ext cx="5740400" cy="8449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04340"/>
                <a:gridCol w="4036060"/>
              </a:tblGrid>
              <a:tr h="268605"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Model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latin typeface="阿里巴巴普惠体 3.0 105 Heavy" panose="00020600040101010101" charset="-122"/>
                          <a:ea typeface="阿里巴巴普惠体 3.0 105 Heavy" panose="00020600040101010101" charset="-122"/>
                          <a:sym typeface="+mn-ea"/>
                        </a:rPr>
                        <a:t>CK-H2C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  <a:sym typeface="+mn-ea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| RF SPECIFICATION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 hMerge="1">
                  <a:tcPr marL="25400" marR="25400" marT="6350" marB="6350" anchor="ctr"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</a:tcPr>
                </a:tc>
              </a:tr>
              <a:tr h="2355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sym typeface="+mn-ea"/>
                        </a:rPr>
                        <a:t>Identification Method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UHF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RF Chip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Impinj R2000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Frequency Range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840MHz～960MHz adjustable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sym typeface="+mn-ea"/>
                        </a:rPr>
                        <a:t>Protocol 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  <a:sym typeface="+mn-ea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EPC C1G2, ISO 18000-6B, ISO 18000-6C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0807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Frequency Band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(Optional)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ETSI: 865～868MHz, JP: 916.8～920.4MHz, TW: 922.25~927.75MHz,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ID: 923.125~925.125MHz, RUS: 866.6~867.4 MHz, TEST: 802.75~998.75MHz,  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JP_LBT: 916.8~920.8MHz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Product Capacity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1000 pcs (according of item size)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Communication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RJ45 10/100Mbps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Function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RFID read function, Multiple label identification, Label data filtering,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Quantity statistics, Light indicator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635">
                <a:tc gridSpan="2">
                  <a:txBody>
                    <a:bodyPr/>
                    <a:p>
                      <a:pPr indent="0">
                        <a:buNone/>
                      </a:pPr>
                      <a:endParaRPr lang="en-US" altLang="en-US" sz="12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780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| FUNCTION SELECTION</a:t>
                      </a:r>
                      <a:endParaRPr lang="en-US" sz="14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 hMerge="1"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Weighing Function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Standard, accuracy 1g-30kg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81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Sound Light Alarm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Optional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2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CCTV Camera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Optional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Wireless Network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WiFi / 4G Optional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 gridSpan="2">
                  <a:txBody>
                    <a:bodyPr/>
                    <a:p>
                      <a:pPr indent="0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4950">
                <a:tc gridSpan="2"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| BASIC SPECIFICATION</a:t>
                      </a:r>
                      <a:endParaRPr lang="en-US" sz="1400" b="1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 hMerge="1"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Material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Carbon steel plate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Power Supply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AC110-220V  50Hz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Operat Temperature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0 ºC ~ 60  ºC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7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Size</a:t>
                      </a:r>
                      <a:endParaRPr 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2000*500*2010mm</a:t>
                      </a:r>
                      <a:endParaRPr lang="en-US" alt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955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12700" marR="12700" marT="12700" vert="horz" anchor="ctr" anchorCtr="0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l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CN" altLang="en-US" sz="1200" spc="120"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 marL="25400" marR="25400" marT="6350" marB="6350" anchor="ctr">
                    <a:lnL w="12700">
                      <a:solidFill>
                        <a:srgbClr val="E6E6E6"/>
                      </a:solidFill>
                      <a:prstDash val="solid"/>
                    </a:lnL>
                    <a:lnR w="12700">
                      <a:solidFill>
                        <a:srgbClr val="E6E6E6"/>
                      </a:solidFill>
                      <a:prstDash val="solid"/>
                    </a:lnR>
                    <a:lnT w="12700">
                      <a:solidFill>
                        <a:srgbClr val="E6E6E6"/>
                      </a:solidFill>
                      <a:prstDash val="solid"/>
                    </a:lnT>
                    <a:lnB w="12700">
                      <a:solidFill>
                        <a:srgbClr val="E6E6E6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文本框 12"/>
          <p:cNvSpPr txBox="1"/>
          <p:nvPr userDrawn="1"/>
        </p:nvSpPr>
        <p:spPr>
          <a:xfrm>
            <a:off x="584200" y="1272540"/>
            <a:ext cx="2286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zh-CN" altLang="en-US" sz="14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Specification</a:t>
            </a:r>
            <a:endParaRPr lang="zh-CN" altLang="en-US" sz="1400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altLang="zh-CN" sz="10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4</a:t>
            </a:r>
            <a:endParaRPr lang="en-US" altLang="zh-CN" sz="10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3" name="文本框 12"/>
          <p:cNvSpPr txBox="1"/>
          <p:nvPr userDrawn="1"/>
        </p:nvSpPr>
        <p:spPr>
          <a:xfrm>
            <a:off x="609600" y="1303020"/>
            <a:ext cx="2286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14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Related </a:t>
            </a:r>
            <a:r>
              <a:rPr lang="en-US" altLang="zh-CN" sz="12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Model</a:t>
            </a:r>
            <a:endParaRPr lang="en-US" altLang="zh-CN" sz="1200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3" name="文本框 2"/>
          <p:cNvSpPr txBox="1"/>
          <p:nvPr userDrawn="1"/>
        </p:nvSpPr>
        <p:spPr>
          <a:xfrm>
            <a:off x="609600" y="2279015"/>
            <a:ext cx="2286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14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Common Solution</a:t>
            </a:r>
            <a:endParaRPr lang="en-US" altLang="zh-CN" sz="1400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37895" y="2554605"/>
            <a:ext cx="552513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Smart Library, Archival Room, Tool Room, Supermarket, </a:t>
            </a:r>
            <a:r>
              <a:rPr lang="en-US" altLang="zh-CN" sz="12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etc. </a:t>
            </a:r>
            <a:endParaRPr lang="en-US" altLang="zh-CN" sz="12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6" name="文本框 5"/>
          <p:cNvSpPr txBox="1"/>
          <p:nvPr userDrawn="1"/>
        </p:nvSpPr>
        <p:spPr>
          <a:xfrm>
            <a:off x="609600" y="3255010"/>
            <a:ext cx="2286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14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Dimension</a:t>
            </a:r>
            <a:endParaRPr lang="en-US" altLang="zh-CN" sz="1400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314825" y="6290310"/>
            <a:ext cx="17849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Unit : mm (inch)</a:t>
            </a:r>
            <a:endParaRPr lang="en-US" altLang="zh-CN" sz="12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  <a:p>
            <a:r>
              <a:rPr lang="en-US" altLang="zh-CN" sz="1200">
                <a:latin typeface="阿里巴巴普惠体 3.0 65 Medium" panose="00020600040101010101" charset="-122"/>
                <a:ea typeface="阿里巴巴普惠体 3.0 65 Medium" panose="00020600040101010101" charset="-122"/>
                <a:sym typeface="+mn-ea"/>
              </a:rPr>
              <a:t>Weight. : about 50kg</a:t>
            </a:r>
            <a:r>
              <a:rPr lang="en-US" altLang="zh-CN" sz="12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 </a:t>
            </a:r>
            <a:endParaRPr lang="en-US" altLang="zh-CN" sz="12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1" name="文本框 10"/>
          <p:cNvSpPr txBox="1"/>
          <p:nvPr userDrawn="1"/>
        </p:nvSpPr>
        <p:spPr>
          <a:xfrm>
            <a:off x="736600" y="7021195"/>
            <a:ext cx="2286000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>
              <a:buFont typeface="Wingdings" panose="05000000000000000000" charset="0"/>
              <a:buChar char="l"/>
            </a:pPr>
            <a:r>
              <a:rPr lang="en-US" altLang="zh-CN" sz="1400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Accessory</a:t>
            </a:r>
            <a:endParaRPr lang="en-US" altLang="zh-CN" sz="1400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951865" y="7504430"/>
          <a:ext cx="4694555" cy="1374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3525"/>
                <a:gridCol w="1278890"/>
                <a:gridCol w="808355"/>
                <a:gridCol w="1073785"/>
              </a:tblGrid>
              <a:tr h="3879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  <a:latin typeface="阿里巴巴普惠体 3.0 55 Regular" panose="00020600040101010101" charset="-122"/>
                          <a:ea typeface="阿里巴巴普惠体 3.0 55 Regular" panose="00020600040101010101" charset="-122"/>
                        </a:rPr>
                        <a:t>serial number</a:t>
                      </a:r>
                      <a:endParaRPr lang="zh-CN" altLang="en-US">
                        <a:solidFill>
                          <a:schemeClr val="tx1"/>
                        </a:solidFill>
                        <a:latin typeface="阿里巴巴普惠体 3.0 55 Regular" panose="00020600040101010101" charset="-122"/>
                        <a:ea typeface="阿里巴巴普惠体 3.0 55 Regular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units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>
                          <a:solidFill>
                            <a:schemeClr val="tx1"/>
                          </a:solidFill>
                        </a:rPr>
                        <a:t>quantity</a:t>
                      </a:r>
                      <a:endParaRPr lang="zh-CN" altLang="en-US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31178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power supply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  <a:sym typeface="+mn-ea"/>
                        </a:rPr>
                        <a:t>pcs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阿里巴巴普惠体 3.0 65 Medium" panose="00020600040101010101" charset="-122"/>
                          <a:ea typeface="阿里巴巴普惠体 3.0 65 Medium" panose="00020600040101010101" charset="-122"/>
                        </a:rPr>
                        <a:t>1</a:t>
                      </a: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297180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  <a:tr h="377190"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/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200">
                        <a:solidFill>
                          <a:srgbClr val="000000"/>
                        </a:solidFill>
                        <a:latin typeface="阿里巴巴普惠体 3.0 65 Medium" panose="00020600040101010101" charset="-122"/>
                        <a:ea typeface="阿里巴巴普惠体 3.0 65 Medium" panose="00020600040101010101" charset="-122"/>
                      </a:endParaRPr>
                    </a:p>
                  </a:txBody>
                  <a:tcPr>
                    <a:solidFill>
                      <a:schemeClr val="bg2">
                        <a:alpha val="34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8" name="图片 7" descr="图片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2630" y="3986530"/>
            <a:ext cx="2871470" cy="196850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r>
              <a:rPr lang="en-US" altLang="zh-CN" sz="105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5</a:t>
            </a:r>
            <a:endParaRPr lang="en-US" altLang="zh-CN" sz="105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pic>
        <p:nvPicPr>
          <p:cNvPr id="3" name="图片 2" descr="单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27325" y="3421380"/>
            <a:ext cx="1403985" cy="140398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2205355" y="4951730"/>
            <a:ext cx="2446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RFID IoT Application </a:t>
            </a:r>
            <a:endParaRPr lang="en-US" altLang="zh-CN" b="1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635" y="7216775"/>
            <a:ext cx="6858000" cy="411480"/>
          </a:xfrm>
          <a:prstGeom prst="roundRect">
            <a:avLst>
              <a:gd name="adj" fmla="val 0"/>
            </a:avLst>
          </a:prstGeom>
          <a:solidFill>
            <a:srgbClr val="11BAEE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9" name="图片 8" descr="图层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075" y="7263130"/>
            <a:ext cx="309245" cy="312420"/>
          </a:xfrm>
          <a:prstGeom prst="rect">
            <a:avLst/>
          </a:prstGeom>
        </p:spPr>
      </p:pic>
      <p:pic>
        <p:nvPicPr>
          <p:cNvPr id="10" name="图片 9" descr="图层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9730" y="7263130"/>
            <a:ext cx="312420" cy="312420"/>
          </a:xfrm>
          <a:prstGeom prst="rect">
            <a:avLst/>
          </a:prstGeom>
        </p:spPr>
      </p:pic>
      <p:pic>
        <p:nvPicPr>
          <p:cNvPr id="11" name="图片 10" descr="图层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9815" y="7263130"/>
            <a:ext cx="312420" cy="312420"/>
          </a:xfrm>
          <a:prstGeom prst="rect">
            <a:avLst/>
          </a:prstGeom>
        </p:spPr>
      </p:pic>
      <p:pic>
        <p:nvPicPr>
          <p:cNvPr id="12" name="图片 11" descr="图层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49645" y="7263130"/>
            <a:ext cx="312420" cy="312420"/>
          </a:xfrm>
          <a:prstGeom prst="rect">
            <a:avLst/>
          </a:prstGeom>
        </p:spPr>
      </p:pic>
      <p:pic>
        <p:nvPicPr>
          <p:cNvPr id="14" name="图片 13" descr="logo英文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0370" y="7705090"/>
            <a:ext cx="820420" cy="28384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343535" y="8042275"/>
            <a:ext cx="897255" cy="183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800" b="1">
                <a:solidFill>
                  <a:srgbClr val="11BAEE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Headquarters</a:t>
            </a:r>
            <a:endParaRPr lang="en-US" altLang="zh-CN" sz="800" b="1">
              <a:solidFill>
                <a:srgbClr val="11BAEE"/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42265" y="8225155"/>
            <a:ext cx="2399030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8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Cykeo Information Technology CO., LTD.</a:t>
            </a:r>
            <a:endParaRPr lang="en-US" altLang="zh-CN" sz="8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43535" y="8388350"/>
            <a:ext cx="23977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16th floor, Building B2, Yunzhi Science Park, Guangming District,</a:t>
            </a:r>
            <a:r>
              <a:rPr lang="en-US" altLang="zh-CN" sz="5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 </a:t>
            </a:r>
            <a:r>
              <a:rPr lang="zh-CN" altLang="en-US" sz="5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Shenzhen</a:t>
            </a:r>
            <a:r>
              <a:rPr lang="en-US" altLang="zh-CN" sz="5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 518107, China</a:t>
            </a:r>
            <a:endParaRPr lang="en-US" altLang="zh-CN" sz="5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43535" y="7299960"/>
            <a:ext cx="18891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200">
                <a:solidFill>
                  <a:schemeClr val="bg1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Follow us: </a:t>
            </a:r>
            <a:r>
              <a:rPr lang="en-US" altLang="zh-CN" sz="1200" b="1">
                <a:solidFill>
                  <a:schemeClr val="bg1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Cykeo</a:t>
            </a:r>
            <a:endParaRPr lang="en-US" altLang="zh-CN" sz="1200" b="1">
              <a:solidFill>
                <a:schemeClr val="bg1"/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3027045" y="8042275"/>
            <a:ext cx="718820" cy="1835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800" b="1">
                <a:solidFill>
                  <a:srgbClr val="11BAEE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</a:rPr>
              <a:t>Subsidiary</a:t>
            </a:r>
            <a:endParaRPr lang="en-US" altLang="zh-CN" sz="800" b="1">
              <a:solidFill>
                <a:srgbClr val="11BAEE"/>
              </a:solidFill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42265" y="8639810"/>
            <a:ext cx="592455" cy="2139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800" b="1">
                <a:solidFill>
                  <a:srgbClr val="11BAEE"/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Factory</a:t>
            </a:r>
            <a:r>
              <a:rPr lang="en-US" sz="8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  </a:t>
            </a:r>
            <a:endParaRPr lang="en-US" altLang="zh-CN" sz="8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</a:endParaRPr>
          </a:p>
        </p:txBody>
      </p:sp>
      <p:sp>
        <p:nvSpPr>
          <p:cNvPr id="4" name="文本框 3"/>
          <p:cNvSpPr txBox="1"/>
          <p:nvPr>
            <p:custDataLst>
              <p:tags r:id="rId7"/>
            </p:custDataLst>
          </p:nvPr>
        </p:nvSpPr>
        <p:spPr>
          <a:xfrm>
            <a:off x="3027045" y="8225790"/>
            <a:ext cx="1924685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Hefei Jianshen InformationTechnology Co., LTD.</a:t>
            </a:r>
            <a:endParaRPr lang="en-US" altLang="en-US" sz="6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</a:endParaRPr>
          </a:p>
        </p:txBody>
      </p:sp>
      <p:sp>
        <p:nvSpPr>
          <p:cNvPr id="5" name="文本框 4"/>
          <p:cNvSpPr txBox="1"/>
          <p:nvPr>
            <p:custDataLst>
              <p:tags r:id="rId8"/>
            </p:custDataLst>
          </p:nvPr>
        </p:nvSpPr>
        <p:spPr>
          <a:xfrm>
            <a:off x="3027045" y="8360410"/>
            <a:ext cx="2155190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Cykeo Information Technology(Shandong) Co., LTD.</a:t>
            </a:r>
            <a:endParaRPr lang="en-US" sz="6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</a:endParaRPr>
          </a:p>
        </p:txBody>
      </p:sp>
      <p:sp>
        <p:nvSpPr>
          <p:cNvPr id="6" name="文本框 5"/>
          <p:cNvSpPr txBox="1"/>
          <p:nvPr>
            <p:custDataLst>
              <p:tags r:id="rId9"/>
            </p:custDataLst>
          </p:nvPr>
        </p:nvSpPr>
        <p:spPr>
          <a:xfrm>
            <a:off x="3027045" y="8498205"/>
            <a:ext cx="2155190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Cykeo Information Technology(Chengdu) Co., LTD.</a:t>
            </a:r>
            <a:endParaRPr lang="en-US" sz="6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</a:endParaRPr>
          </a:p>
        </p:txBody>
      </p:sp>
      <p:sp>
        <p:nvSpPr>
          <p:cNvPr id="7" name="文本框 6"/>
          <p:cNvSpPr txBox="1"/>
          <p:nvPr>
            <p:custDataLst>
              <p:tags r:id="rId10"/>
            </p:custDataLst>
          </p:nvPr>
        </p:nvSpPr>
        <p:spPr>
          <a:xfrm>
            <a:off x="3027045" y="8635365"/>
            <a:ext cx="2271395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</a:rPr>
              <a:t>Cykeo Core Information Technology (Shanghai) Co., LTD.</a:t>
            </a:r>
            <a:endParaRPr lang="en-US" sz="6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42265" y="8814435"/>
            <a:ext cx="1415415" cy="1835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600" b="1">
                <a:solidFill>
                  <a:schemeClr val="bg1">
                    <a:lumMod val="50000"/>
                  </a:schemeClr>
                </a:solidFill>
                <a:latin typeface="阿里巴巴普惠体 3.0 65 Medium" panose="00020600040101010101" charset="-122"/>
                <a:ea typeface="阿里巴巴普惠体 3.0 65 Medium" panose="00020600040101010101" charset="-122"/>
                <a:cs typeface="+mj-lt"/>
                <a:sym typeface="+mn-ea"/>
              </a:rPr>
              <a:t>Shenzhen, Dongguang, Hefei </a:t>
            </a:r>
            <a:endParaRPr lang="en-US" altLang="en-US" sz="600" b="1">
              <a:solidFill>
                <a:schemeClr val="bg1">
                  <a:lumMod val="50000"/>
                </a:schemeClr>
              </a:solidFill>
              <a:latin typeface="阿里巴巴普惠体 3.0 65 Medium" panose="00020600040101010101" charset="-122"/>
              <a:ea typeface="阿里巴巴普惠体 3.0 65 Medium" panose="00020600040101010101" charset="-122"/>
              <a:cs typeface="+mj-lt"/>
              <a:sym typeface="+mn-ea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649605" y="6859270"/>
            <a:ext cx="604520" cy="13779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zh-CN" altLang="en-US" sz="5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Need </a:t>
            </a:r>
            <a:r>
              <a:rPr lang="en-US" altLang="zh-CN" sz="5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A</a:t>
            </a:r>
            <a:r>
              <a:rPr lang="zh-CN" altLang="en-US" sz="500">
                <a:latin typeface="阿里巴巴普惠体 3.0 65 Medium" panose="00020600040101010101" charset="-122"/>
                <a:ea typeface="阿里巴巴普惠体 3.0 65 Medium" panose="00020600040101010101" charset="-122"/>
              </a:rPr>
              <a:t>dvice</a:t>
            </a:r>
            <a:endParaRPr lang="zh-CN" altLang="en-US" sz="500">
              <a:latin typeface="阿里巴巴普惠体 3.0 65 Medium" panose="00020600040101010101" charset="-122"/>
              <a:ea typeface="阿里巴巴普惠体 3.0 65 Medium" panose="00020600040101010101" charset="-122"/>
            </a:endParaRPr>
          </a:p>
        </p:txBody>
      </p:sp>
      <p:graphicFrame>
        <p:nvGraphicFramePr>
          <p:cNvPr id="37" name="对象 36"/>
          <p:cNvGraphicFramePr/>
          <p:nvPr>
            <p:custDataLst>
              <p:tags r:id="rId11"/>
            </p:custDataLst>
          </p:nvPr>
        </p:nvGraphicFramePr>
        <p:xfrm>
          <a:off x="671830" y="6310630"/>
          <a:ext cx="568960" cy="5689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" name="" r:id="rId12" imgW="1193165" imgH="1193165" progId="">
                  <p:embed/>
                </p:oleObj>
              </mc:Choice>
              <mc:Fallback>
                <p:oleObj name="" r:id="rId12" imgW="1193165" imgH="1193165" progId="">
                  <p:embed/>
                  <p:pic>
                    <p:nvPicPr>
                      <p:cNvPr id="0" name="图片 37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71830" y="6310630"/>
                        <a:ext cx="568960" cy="5689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对象 38"/>
          <p:cNvGraphicFramePr/>
          <p:nvPr>
            <p:custDataLst>
              <p:tags r:id="rId14"/>
            </p:custDataLst>
          </p:nvPr>
        </p:nvGraphicFramePr>
        <p:xfrm>
          <a:off x="1573530" y="6318250"/>
          <a:ext cx="561340" cy="5613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" name="" r:id="rId15" imgW="1193165" imgH="1193165" progId="">
                  <p:embed/>
                </p:oleObj>
              </mc:Choice>
              <mc:Fallback>
                <p:oleObj name="" r:id="rId15" imgW="1193165" imgH="1193165" progId="">
                  <p:embed/>
                  <p:pic>
                    <p:nvPicPr>
                      <p:cNvPr id="0" name="图片 39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573530" y="6318250"/>
                        <a:ext cx="561340" cy="5613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文本框 40"/>
          <p:cNvSpPr txBox="1"/>
          <p:nvPr/>
        </p:nvSpPr>
        <p:spPr>
          <a:xfrm>
            <a:off x="1573530" y="6859270"/>
            <a:ext cx="604520" cy="1682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500">
                <a:latin typeface="阿里巴巴普惠体 3.0 65 Medium" panose="00020600040101010101" charset="-122"/>
                <a:ea typeface="阿里巴巴普惠体 3.0 65 Medium" panose="00020600040101010101" charset="-122"/>
                <a:sym typeface="+mn-ea"/>
              </a:rPr>
              <a:t>Subscribee</a:t>
            </a:r>
            <a:endParaRPr lang="zh-CN" altLang="en-US" sz="500">
              <a:latin typeface="阿里巴巴普惠体 3.0 65 Medium" panose="00020600040101010101" charset="-122"/>
              <a:ea typeface="阿里巴巴普惠体 3.0 65 Medium" panose="00020600040101010101" charset="-122"/>
              <a:sym typeface="+mn-ea"/>
            </a:endParaRPr>
          </a:p>
        </p:txBody>
      </p:sp>
    </p:spTree>
    <p:custDataLst>
      <p:tags r:id="rId1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.xml><?xml version="1.0" encoding="utf-8"?>
<p:tagLst xmlns:p="http://schemas.openxmlformats.org/presentationml/2006/main">
  <p:tag name="TABLE_ENDDRAG_ORIGIN_RECT" val="451*610"/>
  <p:tag name="TABLE_ENDDRAG_RECT" val="42*127*452*610"/>
  <p:tag name="TABLE_AUTOADJUST_FLAG" val="1"/>
</p:tagLst>
</file>

<file path=ppt/tags/tag4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45.xml><?xml version="1.0" encoding="utf-8"?>
<p:tagLst xmlns:p="http://schemas.openxmlformats.org/presentationml/2006/main">
  <p:tag name="TABLE_ENDDRAG_ORIGIN_RECT" val="369*106"/>
  <p:tag name="TABLE_ENDDRAG_RECT" val="74*590*369*106"/>
</p:tagLst>
</file>

<file path=ppt/tags/tag4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.xml><?xml version="1.0" encoding="utf-8"?>
<p:tagLst xmlns:p="http://schemas.openxmlformats.org/presentationml/2006/main">
  <p:tag name="commondata" val="eyJoZGlkIjoiOTQ2MjQxYzEyMTY1MmM2ODA4NmVlODRiYTA3YmUzM2QifQ=="/>
  <p:tag name="COMMONDATA" val="eyJoZGlkIjoiMmY0YWFiMzcyNGMwMzY3ZWQ4NTA4OWUyZGFmMzQ3MDIifQ==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2620</Words>
  <Application>WPS 演示</Application>
  <PresentationFormat>宽屏</PresentationFormat>
  <Paragraphs>163</Paragraphs>
  <Slides>4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0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Arial</vt:lpstr>
      <vt:lpstr>宋体</vt:lpstr>
      <vt:lpstr>Wingdings</vt:lpstr>
      <vt:lpstr>Wingdings</vt:lpstr>
      <vt:lpstr>阿里巴巴普惠体 3.0 65 Medium</vt:lpstr>
      <vt:lpstr>阿里巴巴普惠体 3.0 55 Regular</vt:lpstr>
      <vt:lpstr>阿里巴巴普惠体 3.0 105 Heavy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WPS_1588219259</cp:lastModifiedBy>
  <cp:revision>210</cp:revision>
  <dcterms:created xsi:type="dcterms:W3CDTF">2019-06-19T02:08:00Z</dcterms:created>
  <dcterms:modified xsi:type="dcterms:W3CDTF">2025-06-21T07:51:10Z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2052-12.1.0.21541</vt:lpwstr>
  </property>
  <property fmtid="{D5CDD505-2E9C-101B-9397-08002B2CF9AE}" pid="3" name="ICV">
    <vt:lpwstr>B9E0F4C233B844ADA25CE4F2F1757A33_13</vt:lpwstr>
  </property>
</Properties>
</file>