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3"/>
    <p:sldId id="256" r:id="rId4"/>
    <p:sldId id="262" r:id="rId5"/>
    <p:sldId id="258" r:id="rId6"/>
    <p:sldId id="259" r:id="rId7"/>
  </p:sldIdLst>
  <p:sldSz cx="6858000" cy="9903460" type="A4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6" userDrawn="1">
          <p15:clr>
            <a:srgbClr val="A4A3A4"/>
          </p15:clr>
        </p15:guide>
        <p15:guide id="2" pos="21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1BAEE"/>
    <a:srgbClr val="0084BB"/>
    <a:srgbClr val="FDFDFD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136"/>
        <p:guide pos="214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56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tags" Target="../tags/tag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0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单logo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 rot="18240000">
            <a:off x="-816610" y="626110"/>
            <a:ext cx="5877560" cy="5877560"/>
          </a:xfrm>
          <a:prstGeom prst="rect">
            <a:avLst/>
          </a:prstGeom>
        </p:spPr>
      </p:pic>
      <p:sp>
        <p:nvSpPr>
          <p:cNvPr id="12" name="同侧圆角矩形 11"/>
          <p:cNvSpPr/>
          <p:nvPr userDrawn="1"/>
        </p:nvSpPr>
        <p:spPr>
          <a:xfrm rot="16200000">
            <a:off x="4829220" y="-110445"/>
            <a:ext cx="720000" cy="3338830"/>
          </a:xfrm>
          <a:prstGeom prst="round2SameRect">
            <a:avLst>
              <a:gd name="adj1" fmla="val 47004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117781"/>
            <a:ext cx="6172200" cy="79180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3587297"/>
            <a:ext cx="5512050" cy="1471312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5141793"/>
            <a:ext cx="5512050" cy="68106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logo英文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170" y="307975"/>
            <a:ext cx="975360" cy="337820"/>
          </a:xfrm>
          <a:prstGeom prst="rect">
            <a:avLst/>
          </a:prstGeom>
        </p:spPr>
      </p:pic>
      <p:sp>
        <p:nvSpPr>
          <p:cNvPr id="5" name="同侧圆角矩形 4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9" name="图片 8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3000000">
            <a:off x="-1595120" y="7105015"/>
            <a:ext cx="2684145" cy="2971165"/>
          </a:xfrm>
          <a:prstGeom prst="rect">
            <a:avLst/>
          </a:prstGeom>
        </p:spPr>
      </p:pic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0" name="同侧圆角矩形 9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12" name="图片 11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3000000">
            <a:off x="-1595120" y="71050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10" name="同侧圆角矩形 9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8" name="图片 7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2640000">
            <a:off x="5152390" y="71050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063996"/>
            <a:ext cx="3005100" cy="551092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2677475"/>
            <a:ext cx="3005100" cy="634795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053206"/>
            <a:ext cx="3005100" cy="551092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677475"/>
            <a:ext cx="3005100" cy="634795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 descr="图层 1"/>
          <p:cNvPicPr>
            <a:picLocks noChangeAspect="1"/>
          </p:cNvPicPr>
          <p:nvPr userDrawn="1"/>
        </p:nvPicPr>
        <p:blipFill>
          <a:blip r:embed="rId10">
            <a:alphaModFix amt="40000"/>
          </a:blip>
          <a:stretch>
            <a:fillRect/>
          </a:stretch>
        </p:blipFill>
        <p:spPr>
          <a:xfrm rot="12540000">
            <a:off x="5696585" y="74479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225" y="2245960"/>
            <a:ext cx="2943606" cy="665469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245960"/>
            <a:ext cx="2940300" cy="665469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320541"/>
            <a:ext cx="587250" cy="7262977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320541"/>
            <a:ext cx="5157675" cy="7262977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41.xml"/><Relationship Id="rId13" Type="http://schemas.openxmlformats.org/officeDocument/2006/relationships/image" Target="../media/image2.png"/><Relationship Id="rId12" Type="http://schemas.openxmlformats.org/officeDocument/2006/relationships/tags" Target="../tags/tag4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2"/>
            </p:custDataLst>
          </p:nvPr>
        </p:nvSpPr>
        <p:spPr>
          <a:xfrm>
            <a:off x="2314615" y="9446038"/>
            <a:ext cx="2227500" cy="457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1</a:t>
            </a:r>
            <a:endParaRPr lang="zh-CN" altLang="en-US" dirty="0"/>
          </a:p>
        </p:txBody>
      </p:sp>
      <p:pic>
        <p:nvPicPr>
          <p:cNvPr id="8" name="图片 7" descr="logo英文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44170" y="307975"/>
            <a:ext cx="975360" cy="337820"/>
          </a:xfrm>
          <a:prstGeom prst="rect">
            <a:avLst/>
          </a:prstGeom>
        </p:spPr>
      </p:pic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48.xml"/><Relationship Id="rId2" Type="http://schemas.openxmlformats.org/officeDocument/2006/relationships/image" Target="../media/image5.jpeg"/><Relationship Id="rId1" Type="http://schemas.openxmlformats.org/officeDocument/2006/relationships/tags" Target="../tags/tag4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9" Type="http://schemas.openxmlformats.org/officeDocument/2006/relationships/vmlDrawing" Target="../drawings/vmlDrawing1.vml"/><Relationship Id="rId18" Type="http://schemas.openxmlformats.org/officeDocument/2006/relationships/slideLayout" Target="../slideLayouts/slideLayout4.xml"/><Relationship Id="rId17" Type="http://schemas.openxmlformats.org/officeDocument/2006/relationships/tags" Target="../tags/tag55.xml"/><Relationship Id="rId16" Type="http://schemas.openxmlformats.org/officeDocument/2006/relationships/image" Target="../media/image11.emf"/><Relationship Id="rId15" Type="http://schemas.openxmlformats.org/officeDocument/2006/relationships/oleObject" Target="../embeddings/oleObject2.bin"/><Relationship Id="rId14" Type="http://schemas.openxmlformats.org/officeDocument/2006/relationships/tags" Target="../tags/tag54.xml"/><Relationship Id="rId13" Type="http://schemas.openxmlformats.org/officeDocument/2006/relationships/image" Target="../media/image10.emf"/><Relationship Id="rId12" Type="http://schemas.openxmlformats.org/officeDocument/2006/relationships/oleObject" Target="../embeddings/oleObject1.bin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1</a:t>
            </a:r>
            <a:endParaRPr lang="en-US" altLang="zh-CN" sz="10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8635" y="4896485"/>
            <a:ext cx="585597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latin typeface="阿里巴巴普惠体 3.0 55 Regular" panose="00020600040101010101" charset="-122"/>
                <a:ea typeface="阿里巴巴普惠体 3.0 55 Regular" panose="00020600040101010101" charset="-122"/>
                <a:sym typeface="+mn-ea"/>
              </a:rPr>
              <a:t>The FTNG-L-CK-01 Intelligent Drug Cabinet revolutionizes Schedule II drug management with military-grade security protocols. Its UHF RFID system tracks 1,200+ narcotic vials (NDC codes 0054-XXXX series) while maintaining ≤5cm read precision. Dual Intel i5-8365U &amp; RK3399 processors enable real-time HIS/ERP integration with &lt;200ms API response times.</a:t>
            </a:r>
            <a:endParaRPr lang="en-US" altLang="zh-CN" sz="1400">
              <a:latin typeface="阿里巴巴普惠体 3.0 55 Regular" panose="00020600040101010101" charset="-122"/>
              <a:ea typeface="阿里巴巴普惠体 3.0 55 Regular" panose="0002060004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8635" y="6734175"/>
            <a:ext cx="5777865" cy="2000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22</a:t>
            </a: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-inch capacitive touch screen with 1920 x 1080 resolution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RFID technology 840~960MHz optional, support protocol extension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Multiple interfaces: RJ45, support wifi, 4G, alarm input etc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Support multiple cabinets in parallel, optional Windows / Android system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Support automatic record receiving, return, constant temperature dehumidification preservation, regular calibration and inspection reminder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Product appearance, function, protocols etc support customization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36700" y="1362075"/>
            <a:ext cx="1837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阿里巴巴普惠体 3.0 105 Heavy" panose="00020600040101010101" charset="-122"/>
                <a:ea typeface="阿里巴巴普惠体 3.0 105 Heavy" panose="00020600040101010101" charset="-122"/>
              </a:rPr>
              <a:t>FTNG-L-CK-01</a:t>
            </a:r>
            <a:endParaRPr lang="en-US" altLang="zh-CN" b="1">
              <a:latin typeface="阿里巴巴普惠体 3.0 105 Heavy" panose="00020600040101010101" charset="-122"/>
              <a:ea typeface="阿里巴巴普惠体 3.0 105 Heavy" panose="0002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38880" y="1393190"/>
            <a:ext cx="3033395" cy="33718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/>
            <a:r>
              <a:rPr lang="en-US" altLang="zh-CN" sz="1600" b="1" i="0">
                <a:solidFill>
                  <a:srgbClr val="333333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INTELLIGENT DRUG CABINET​</a:t>
            </a:r>
            <a:endParaRPr lang="en-US" altLang="zh-CN" sz="1600" b="1" i="0">
              <a:solidFill>
                <a:srgbClr val="333333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pic>
        <p:nvPicPr>
          <p:cNvPr id="2" name="图片 1" descr="yuiui"/>
          <p:cNvPicPr>
            <a:picLocks noChangeAspect="1"/>
          </p:cNvPicPr>
          <p:nvPr/>
        </p:nvPicPr>
        <p:blipFill>
          <a:blip r:embed="rId1"/>
          <a:srcRect l="18447" t="8407" r="27681" b="9394"/>
          <a:stretch>
            <a:fillRect/>
          </a:stretch>
        </p:blipFill>
        <p:spPr>
          <a:xfrm>
            <a:off x="1443990" y="1905635"/>
            <a:ext cx="1085215" cy="267398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/>
              <a:t>2</a:t>
            </a:r>
            <a:endParaRPr lang="en-US" altLang="zh-CN" sz="1000"/>
          </a:p>
        </p:txBody>
      </p:sp>
      <p:sp>
        <p:nvSpPr>
          <p:cNvPr id="13" name="文本框 12"/>
          <p:cNvSpPr txBox="1"/>
          <p:nvPr userDrawn="1"/>
        </p:nvSpPr>
        <p:spPr>
          <a:xfrm>
            <a:off x="584200" y="127254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Specification</a:t>
            </a:r>
            <a:endParaRPr lang="zh-CN" altLang="en-US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38480" y="1617345"/>
          <a:ext cx="5740400" cy="729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0370"/>
                <a:gridCol w="4050030"/>
              </a:tblGrid>
              <a:tr h="26860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400" b="1" spc="120"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cs typeface="Calibri" panose="020F0502020204030204" charset="0"/>
                        </a:rPr>
                        <a:t>Model</a:t>
                      </a:r>
                      <a:endParaRPr lang="en-US" altLang="zh-CN" sz="1400" b="1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cs typeface="Calibri" panose="020F0502020204030204" charset="0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0" spc="120"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FTNG-L-CK-01</a:t>
                      </a:r>
                      <a:endParaRPr lang="en-US" altLang="zh-CN" sz="1200" b="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RF SPECIFICATION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Identification Method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UHF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RF Chip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Impinj R2000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Frequency Range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840MHz～960MHz adjustable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Protocol 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EPC C1G2, ISO 18000-6B, ISO 18000-6C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Storage unit</a:t>
                      </a:r>
                      <a:endParaRPr lang="en-US" altLang="zh-CN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3 to 10 storage units, depending on the different storage capacities of single-door cabinets and double-door cabinets</a:t>
                      </a:r>
                      <a:endParaRPr lang="en-US" altLang="zh-CN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Product Capacity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Manage ≥1000pcs of drugs (related to label performance, material and quantity of managed items)</a:t>
                      </a:r>
                      <a:endParaRPr lang="en-US" altLang="zh-CN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Residual liquid recovery</a:t>
                      </a:r>
                      <a:endParaRPr lang="en-US" altLang="zh-CN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Support independent recycling drawers</a:t>
                      </a:r>
                      <a:endParaRPr lang="en-US" altLang="zh-CN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Identification range</a:t>
                      </a:r>
                      <a:endParaRPr lang="en-US" altLang="zh-CN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The surrounding area is no more than 5cm</a:t>
                      </a:r>
                      <a:endParaRPr lang="en-US" altLang="zh-CN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gridSpan="2">
                  <a:txBody>
                    <a:bodyPr/>
                    <a:p>
                      <a:pPr indent="0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HARDWARE SPECIFICATION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9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System Support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Windows / Android (optional)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6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Hardware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I5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，</a:t>
                      </a:r>
                      <a:r>
                        <a:rPr lang="en-US" altLang="zh-CN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8G+ 256G /RK3399, 4G+32G</a:t>
                      </a:r>
                      <a:endParaRPr lang="en-US" altLang="zh-CN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Display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1920 × 1080, 22-inch capacitive touch screen 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Communication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RJ45 10/100Mbps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 gridSpan="2">
                  <a:txBody>
                    <a:bodyPr/>
                    <a:p>
                      <a:pPr indent="0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FUNCTION SELECTION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RFID Card Reader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Standard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Bar Code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QR Code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Fingerprint Recognition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Face Recognition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Sound Light Alarm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3</a:t>
            </a:r>
            <a:endParaRPr lang="en-US" altLang="zh-CN" sz="10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63880" y="934720"/>
          <a:ext cx="5722620" cy="8611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6395"/>
                <a:gridCol w="4086225"/>
              </a:tblGrid>
              <a:tr h="2717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CCTV Camera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717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Solar Energy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Optional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717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Wireless Network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WiFi / 4G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7178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5844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BASIC SPECIFICATION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Material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Carbon steel plate, Tempered glass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Power Supply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AC 110-220V  50Hz  50W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Working Humidity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-25</a:t>
                      </a:r>
                      <a:r>
                        <a:rPr lang="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℃</a:t>
                      </a:r>
                      <a:r>
                        <a:rPr lang="zh-CN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～</a:t>
                      </a: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+70</a:t>
                      </a:r>
                      <a:r>
                        <a:rPr lang="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℃</a:t>
                      </a:r>
                      <a:endParaRPr lang="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Operat Temperature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-20</a:t>
                      </a:r>
                      <a:r>
                        <a:rPr lang="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℃</a:t>
                      </a:r>
                      <a:r>
                        <a:rPr lang="zh-CN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～</a:t>
                      </a: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+60</a:t>
                      </a:r>
                      <a:r>
                        <a:rPr lang="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℃</a:t>
                      </a:r>
                      <a:endParaRPr lang="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Size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620mm(L)*650mm(W)*1800mm</a:t>
                      </a:r>
                      <a:r>
                        <a:rPr lang="zh-CN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（</a:t>
                      </a:r>
                      <a:r>
                        <a:rPr lang="en-US" altLang="zh-CN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H)</a:t>
                      </a:r>
                      <a:endParaRPr lang="en-US" altLang="zh-CN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 gridSpan="2"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68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68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68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4</a:t>
            </a:r>
            <a:endParaRPr lang="en-US" altLang="zh-CN" sz="10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609600" y="130302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Related </a:t>
            </a:r>
            <a:r>
              <a:rPr lang="en-US" altLang="zh-CN" sz="12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Model</a:t>
            </a:r>
            <a:endParaRPr lang="en-US" altLang="zh-CN" sz="12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609600" y="2279015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Common Solution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7895" y="2554605"/>
            <a:ext cx="55251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Smart Library, Archival Room, Tool Room, Supermarket, </a:t>
            </a:r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etc. 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1865" y="1753235"/>
            <a:ext cx="50755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 b="1">
                <a:latin typeface="阿里巴巴普惠体 3.0 105 Heavy" panose="00020600040101010101" charset="-122"/>
                <a:ea typeface="阿里巴巴普惠体 3.0 105 Heavy" panose="00020600040101010101" charset="-122"/>
                <a:sym typeface="+mn-ea"/>
              </a:rPr>
              <a:t>FTNG-L-CK-02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609600" y="325501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Dimension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14825" y="6290310"/>
            <a:ext cx="17849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Unit : mm (inch)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  <a:sym typeface="+mn-ea"/>
              </a:rPr>
              <a:t>Weight. : about 100kg</a:t>
            </a:r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736600" y="7021195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Accessory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951865" y="7504430"/>
          <a:ext cx="4694555" cy="137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525"/>
                <a:gridCol w="1278890"/>
                <a:gridCol w="808355"/>
                <a:gridCol w="1073785"/>
              </a:tblGrid>
              <a:tr h="3879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  <a:latin typeface="阿里巴巴普惠体 3.0 55 Regular" panose="00020600040101010101" charset="-122"/>
                          <a:ea typeface="阿里巴巴普惠体 3.0 55 Regular" panose="00020600040101010101" charset="-122"/>
                        </a:rPr>
                        <a:t>serial number</a:t>
                      </a:r>
                      <a:endParaRPr lang="zh-CN" altLang="en-US">
                        <a:solidFill>
                          <a:schemeClr val="tx1"/>
                        </a:solidFill>
                        <a:latin typeface="阿里巴巴普惠体 3.0 55 Regular" panose="00020600040101010101" charset="-122"/>
                        <a:ea typeface="阿里巴巴普惠体 3.0 55 Regular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units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3117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power supply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pcs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37719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图片 7" descr="ASRYHJ"/>
          <p:cNvPicPr>
            <a:picLocks noChangeAspect="1"/>
          </p:cNvPicPr>
          <p:nvPr/>
        </p:nvPicPr>
        <p:blipFill>
          <a:blip r:embed="rId2"/>
          <a:srcRect l="17213" t="12926" r="13861" b="12778"/>
          <a:stretch>
            <a:fillRect/>
          </a:stretch>
        </p:blipFill>
        <p:spPr>
          <a:xfrm>
            <a:off x="2224405" y="3918585"/>
            <a:ext cx="2090420" cy="22529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5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5</a:t>
            </a:r>
            <a:endParaRPr lang="en-US" altLang="zh-CN" sz="105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pic>
        <p:nvPicPr>
          <p:cNvPr id="3" name="图片 2" descr="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1295" y="3547745"/>
            <a:ext cx="1403985" cy="14039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05355" y="4951730"/>
            <a:ext cx="2446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RFID IoT Application </a:t>
            </a:r>
            <a:endParaRPr lang="en-US" altLang="zh-CN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35" y="7216775"/>
            <a:ext cx="6858000" cy="411480"/>
          </a:xfrm>
          <a:prstGeom prst="roundRect">
            <a:avLst>
              <a:gd name="adj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图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075" y="7263130"/>
            <a:ext cx="309245" cy="312420"/>
          </a:xfrm>
          <a:prstGeom prst="rect">
            <a:avLst/>
          </a:prstGeom>
        </p:spPr>
      </p:pic>
      <p:pic>
        <p:nvPicPr>
          <p:cNvPr id="10" name="图片 9" descr="图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730" y="7263130"/>
            <a:ext cx="312420" cy="312420"/>
          </a:xfrm>
          <a:prstGeom prst="rect">
            <a:avLst/>
          </a:prstGeom>
        </p:spPr>
      </p:pic>
      <p:pic>
        <p:nvPicPr>
          <p:cNvPr id="11" name="图片 10" descr="图层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815" y="7263130"/>
            <a:ext cx="312420" cy="312420"/>
          </a:xfrm>
          <a:prstGeom prst="rect">
            <a:avLst/>
          </a:prstGeom>
        </p:spPr>
      </p:pic>
      <p:pic>
        <p:nvPicPr>
          <p:cNvPr id="12" name="图片 11" descr="图层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9645" y="7263130"/>
            <a:ext cx="312420" cy="312420"/>
          </a:xfrm>
          <a:prstGeom prst="rect">
            <a:avLst/>
          </a:prstGeom>
        </p:spPr>
      </p:pic>
      <p:pic>
        <p:nvPicPr>
          <p:cNvPr id="14" name="图片 13" descr="logo英文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370" y="7705090"/>
            <a:ext cx="820420" cy="28384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343535" y="8042275"/>
            <a:ext cx="897255" cy="183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Headquarters</a:t>
            </a:r>
            <a:endParaRPr lang="en-US" altLang="zh-CN" sz="800" b="1">
              <a:solidFill>
                <a:srgbClr val="11BAEE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2265" y="8225155"/>
            <a:ext cx="239903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Cykeo Information Technology CO., LTD.</a:t>
            </a:r>
            <a:endParaRPr lang="en-US" altLang="zh-CN" sz="8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3535" y="8388350"/>
            <a:ext cx="23977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16th floor, Building B2, Yunzhi Science Park, Guangming District,</a:t>
            </a:r>
            <a:r>
              <a:rPr lang="en-US" altLang="zh-CN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</a:t>
            </a:r>
            <a:r>
              <a:rPr lang="zh-CN" altLang="en-US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Shenzhen</a:t>
            </a:r>
            <a:r>
              <a:rPr lang="en-US" altLang="zh-CN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518107, China</a:t>
            </a:r>
            <a:endParaRPr lang="en-US" altLang="zh-CN" sz="5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3535" y="7299960"/>
            <a:ext cx="18891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chemeClr val="bg1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Follow us: </a:t>
            </a:r>
            <a:r>
              <a:rPr lang="en-US" altLang="zh-CN" sz="1200" b="1">
                <a:solidFill>
                  <a:schemeClr val="bg1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Cykeo</a:t>
            </a:r>
            <a:endParaRPr lang="en-US" altLang="zh-CN" sz="1200" b="1">
              <a:solidFill>
                <a:schemeClr val="bg1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027045" y="8042275"/>
            <a:ext cx="718820" cy="183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Subsidiary</a:t>
            </a:r>
            <a:endParaRPr lang="en-US" altLang="zh-CN" sz="800" b="1">
              <a:solidFill>
                <a:srgbClr val="11BAEE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2265" y="8639810"/>
            <a:ext cx="592455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Factory</a:t>
            </a:r>
            <a:r>
              <a:rPr lang="en-US" sz="8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  </a:t>
            </a:r>
            <a:endParaRPr lang="en-US" altLang="zh-CN" sz="8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3027045" y="8225790"/>
            <a:ext cx="192468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Hefei Jianshen InformationTechnology Co., LTD.</a:t>
            </a:r>
            <a:endParaRPr lang="en-US" alt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3027045" y="8360410"/>
            <a:ext cx="2155190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Information Technology(Shandong)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3027045" y="8498205"/>
            <a:ext cx="2155190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Information Technology(Chengdu)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3027045" y="8635365"/>
            <a:ext cx="227139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Core Information Technology (Shanghai)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42265" y="8814435"/>
            <a:ext cx="141541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  <a:sym typeface="+mn-ea"/>
              </a:rPr>
              <a:t>Shenzhen, Dongguang, Hefei </a:t>
            </a:r>
            <a:endParaRPr lang="en-US" alt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  <a:sym typeface="+mn-ea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49605" y="6859270"/>
            <a:ext cx="604520" cy="1377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Need </a:t>
            </a:r>
            <a:r>
              <a:rPr lang="en-US" altLang="zh-CN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A</a:t>
            </a:r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dvice</a:t>
            </a:r>
            <a:endParaRPr lang="zh-CN" altLang="en-US" sz="5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37" name="对象 36"/>
          <p:cNvGraphicFramePr/>
          <p:nvPr>
            <p:custDataLst>
              <p:tags r:id="rId11"/>
            </p:custDataLst>
          </p:nvPr>
        </p:nvGraphicFramePr>
        <p:xfrm>
          <a:off x="671830" y="6310630"/>
          <a:ext cx="568960" cy="56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" name="" r:id="rId12" imgW="1193165" imgH="1193165" progId="">
                  <p:embed/>
                </p:oleObj>
              </mc:Choice>
              <mc:Fallback>
                <p:oleObj name="" r:id="rId12" imgW="1193165" imgH="1193165" progId="">
                  <p:embed/>
                  <p:pic>
                    <p:nvPicPr>
                      <p:cNvPr id="0" name="图片 3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1830" y="6310630"/>
                        <a:ext cx="568960" cy="56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对象 38"/>
          <p:cNvGraphicFramePr/>
          <p:nvPr>
            <p:custDataLst>
              <p:tags r:id="rId14"/>
            </p:custDataLst>
          </p:nvPr>
        </p:nvGraphicFramePr>
        <p:xfrm>
          <a:off x="1573530" y="6318250"/>
          <a:ext cx="561340" cy="56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" name="" r:id="rId15" imgW="1193165" imgH="1193165" progId="">
                  <p:embed/>
                </p:oleObj>
              </mc:Choice>
              <mc:Fallback>
                <p:oleObj name="" r:id="rId15" imgW="1193165" imgH="1193165" progId="">
                  <p:embed/>
                  <p:pic>
                    <p:nvPicPr>
                      <p:cNvPr id="0" name="图片 3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73530" y="6318250"/>
                        <a:ext cx="561340" cy="56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文本框 40"/>
          <p:cNvSpPr txBox="1"/>
          <p:nvPr/>
        </p:nvSpPr>
        <p:spPr>
          <a:xfrm>
            <a:off x="1573530" y="6859270"/>
            <a:ext cx="604520" cy="1682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  <a:sym typeface="+mn-ea"/>
              </a:rPr>
              <a:t>Subscribee</a:t>
            </a:r>
            <a:endParaRPr lang="zh-CN" altLang="en-US" sz="500">
              <a:latin typeface="阿里巴巴普惠体 3.0 65 Medium" panose="00020600040101010101" charset="-122"/>
              <a:ea typeface="阿里巴巴普惠体 3.0 65 Medium" panose="00020600040101010101" charset="-122"/>
              <a:sym typeface="+mn-ea"/>
            </a:endParaRPr>
          </a:p>
        </p:txBody>
      </p:sp>
    </p:spTree>
    <p:custDataLst>
      <p:tags r:id="rId1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p="http://schemas.openxmlformats.org/presentationml/2006/main">
  <p:tag name="TABLE_ENDDRAG_ORIGIN_RECT" val="451*610"/>
  <p:tag name="TABLE_ENDDRAG_RECT" val="42*127*452*610"/>
  <p:tag name="TABLE_AUTOADJUST_FLAG" val="1"/>
</p:tagLst>
</file>

<file path=ppt/tags/tag4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5.xml><?xml version="1.0" encoding="utf-8"?>
<p:tagLst xmlns:p="http://schemas.openxmlformats.org/presentationml/2006/main">
  <p:tag name="TABLE_ENDDRAG_ORIGIN_RECT" val="444*646"/>
  <p:tag name="TABLE_ENDDRAG_RECT" val="44*73*444*646"/>
  <p:tag name="TABLE_AUTOADJUST_FLAG" val="1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TABLE_ENDDRAG_ORIGIN_RECT" val="369*106"/>
  <p:tag name="TABLE_ENDDRAG_RECT" val="74*590*369*106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commondata" val="eyJoZGlkIjoiOTQ2MjQxYzEyMTY1MmM2ODA4NmVlODRiYTA3YmUzM2QifQ=="/>
  <p:tag name="COMMONDATA" val="eyJoZGlkIjoiMmY0YWFiMzcyNGMwMzY3ZWQ4NTA4OWUyZGFmMzQ3MDIifQ==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2688</Words>
  <Application>WPS 演示</Application>
  <PresentationFormat>宽屏</PresentationFormat>
  <Paragraphs>208</Paragraphs>
  <Slides>5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阿里巴巴普惠体 3.0 65 Medium</vt:lpstr>
      <vt:lpstr>阿里巴巴普惠体 3.0 55 Regular</vt:lpstr>
      <vt:lpstr>阿里巴巴普惠体 3.0 105 Heavy</vt:lpstr>
      <vt:lpstr>Calibri</vt:lpstr>
      <vt:lpstr>微软雅黑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且慢</cp:lastModifiedBy>
  <cp:revision>211</cp:revision>
  <dcterms:created xsi:type="dcterms:W3CDTF">2019-06-19T02:08:00Z</dcterms:created>
  <dcterms:modified xsi:type="dcterms:W3CDTF">2025-05-23T09:42:26Z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B9E0F4C233B844ADA25CE4F2F1757A33_13</vt:lpwstr>
  </property>
</Properties>
</file>